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62" r:id="rId5"/>
  </p:sldMasterIdLst>
  <p:notesMasterIdLst>
    <p:notesMasterId r:id="rId7"/>
  </p:notesMasterIdLst>
  <p:handoutMasterIdLst>
    <p:handoutMasterId r:id="rId8"/>
  </p:handoutMasterIdLst>
  <p:sldIdLst>
    <p:sldId id="259" r:id="rId6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3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953" autoAdjust="0"/>
  </p:normalViewPr>
  <p:slideViewPr>
    <p:cSldViewPr snapToGrid="0">
      <p:cViewPr varScale="1">
        <p:scale>
          <a:sx n="75" d="100"/>
          <a:sy n="75" d="100"/>
        </p:scale>
        <p:origin x="93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-2844" y="-90"/>
      </p:cViewPr>
      <p:guideLst>
        <p:guide orient="horz" pos="3133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9781FF-603B-4991-9D98-577473FC391C}" type="datetimeFigureOut">
              <a:rPr lang="ru-RU" smtClean="0"/>
              <a:pPr/>
              <a:t>29.08.2014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A00250-A010-46F0-9D7E-66BB74A28CC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57891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ECCB28-E625-4F36-8ECB-CFD0137866C2}" type="datetimeFigureOut">
              <a:rPr lang="ru-RU" smtClean="0"/>
              <a:pPr/>
              <a:t>29.08.2014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956"/>
            <a:ext cx="5486400" cy="44762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929BDA-A24D-4E46-8733-E59855D39C8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44071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929BDA-A24D-4E46-8733-E59855D39C89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71982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BDD09AB-8551-414E-B60E-8BB09109A1F1}" type="datetimeFigureOut">
              <a:rPr lang="ru-RU" smtClean="0"/>
              <a:pPr/>
              <a:t>29.08.2014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pic>
        <p:nvPicPr>
          <p:cNvPr id="7" name="eon_logo2" descr="EON_MI_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01095" y="6105525"/>
            <a:ext cx="1442905" cy="5397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6C7A5-B71E-4A96-BED6-CB67FB26BC64}" type="datetimeFigureOut">
              <a:rPr lang="ru-RU" smtClean="0"/>
              <a:pPr/>
              <a:t>29.08.2014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3C198-198F-43A6-B62C-E4BF9EEFB08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6C7A5-B71E-4A96-BED6-CB67FB26BC64}" type="datetimeFigureOut">
              <a:rPr lang="ru-RU" smtClean="0"/>
              <a:pPr/>
              <a:t>29.08.2014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3C198-198F-43A6-B62C-E4BF9EEFB08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6C7A5-B71E-4A96-BED6-CB67FB26BC64}" type="datetimeFigureOut">
              <a:rPr lang="ru-RU" smtClean="0"/>
              <a:pPr/>
              <a:t>29.08.2014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3C198-198F-43A6-B62C-E4BF9EEFB08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6C7A5-B71E-4A96-BED6-CB67FB26BC64}" type="datetimeFigureOut">
              <a:rPr lang="ru-RU" smtClean="0"/>
              <a:pPr/>
              <a:t>29.08.2014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3C198-198F-43A6-B62C-E4BF9EEFB08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6C7A5-B71E-4A96-BED6-CB67FB26BC64}" type="datetimeFigureOut">
              <a:rPr lang="ru-RU" smtClean="0"/>
              <a:pPr/>
              <a:t>29.08.2014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3C198-198F-43A6-B62C-E4BF9EEFB08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6C7A5-B71E-4A96-BED6-CB67FB26BC64}" type="datetimeFigureOut">
              <a:rPr lang="ru-RU" smtClean="0"/>
              <a:pPr/>
              <a:t>29.08.2014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3C198-198F-43A6-B62C-E4BF9EEFB08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6C7A5-B71E-4A96-BED6-CB67FB26BC64}" type="datetimeFigureOut">
              <a:rPr lang="ru-RU" smtClean="0"/>
              <a:pPr/>
              <a:t>29.08.2014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3C198-198F-43A6-B62C-E4BF9EEFB08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6C7A5-B71E-4A96-BED6-CB67FB26BC64}" type="datetimeFigureOut">
              <a:rPr lang="ru-RU" smtClean="0"/>
              <a:pPr/>
              <a:t>29.08.2014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3C198-198F-43A6-B62C-E4BF9EEFB08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6C7A5-B71E-4A96-BED6-CB67FB26BC64}" type="datetimeFigureOut">
              <a:rPr lang="ru-RU" smtClean="0"/>
              <a:pPr/>
              <a:t>29.08.2014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3C198-198F-43A6-B62C-E4BF9EEFB08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6C7A5-B71E-4A96-BED6-CB67FB26BC64}" type="datetimeFigureOut">
              <a:rPr lang="ru-RU" smtClean="0"/>
              <a:pPr/>
              <a:t>29.08.2014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3C198-198F-43A6-B62C-E4BF9EEFB08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6C7A5-B71E-4A96-BED6-CB67FB26BC64}" type="datetimeFigureOut">
              <a:rPr lang="ru-RU" smtClean="0"/>
              <a:pPr/>
              <a:t>29.08.2014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3C198-198F-43A6-B62C-E4BF9EEFB08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031803644"/>
              </p:ext>
            </p:extLst>
          </p:nvPr>
        </p:nvGraphicFramePr>
        <p:xfrm>
          <a:off x="-2" y="1"/>
          <a:ext cx="9144002" cy="118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5634"/>
                <a:gridCol w="830684"/>
                <a:gridCol w="1155734"/>
                <a:gridCol w="1480784"/>
                <a:gridCol w="484866"/>
                <a:gridCol w="2803934"/>
                <a:gridCol w="1087799"/>
                <a:gridCol w="794567"/>
              </a:tblGrid>
              <a:tr h="396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№</a:t>
                      </a:r>
                      <a:endParaRPr lang="ru-RU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СОПР-001-Р-1.0</a:t>
                      </a:r>
                      <a:endParaRPr lang="ru-RU" sz="12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Название</a:t>
                      </a:r>
                    </a:p>
                  </a:txBody>
                  <a:tcPr marL="36000" marR="3600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Стандарт  подачи заявок на использование крана</a:t>
                      </a:r>
                    </a:p>
                  </a:txBody>
                  <a:tcPr marL="36000" marR="3600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Версия </a:t>
                      </a:r>
                      <a:endParaRPr lang="ru-RU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1.0</a:t>
                      </a:r>
                      <a:endParaRPr lang="ru-RU" sz="1200" dirty="0">
                        <a:latin typeface="+mn-lt"/>
                      </a:endParaRPr>
                    </a:p>
                  </a:txBody>
                  <a:tcPr marL="36000" marR="36000" marT="0" marB="0" anchor="ctr"/>
                </a:tc>
              </a:tr>
              <a:tr h="396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Статус</a:t>
                      </a:r>
                    </a:p>
                  </a:txBody>
                  <a:tcPr marL="36000" marR="3600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Согласован</a:t>
                      </a:r>
                    </a:p>
                  </a:txBody>
                  <a:tcPr marL="36000" marR="3600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Подразделение</a:t>
                      </a:r>
                    </a:p>
                  </a:txBody>
                  <a:tcPr marL="36000" marR="3600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ЦЦР</a:t>
                      </a:r>
                    </a:p>
                  </a:txBody>
                  <a:tcPr marL="36000" marR="3600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Отв.</a:t>
                      </a:r>
                    </a:p>
                  </a:txBody>
                  <a:tcPr marL="36000" marR="3600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Мастер бригады ГПМ</a:t>
                      </a:r>
                    </a:p>
                  </a:txBody>
                  <a:tcPr marL="36000" marR="3600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Дата создания</a:t>
                      </a:r>
                      <a:endParaRPr lang="ru-RU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18.08.2014</a:t>
                      </a:r>
                      <a:endParaRPr lang="ru-RU" sz="1200" dirty="0">
                        <a:latin typeface="+mn-lt"/>
                      </a:endParaRPr>
                    </a:p>
                  </a:txBody>
                  <a:tcPr marL="36000" marR="36000" marT="0" marB="0" anchor="ctr"/>
                </a:tc>
              </a:tr>
              <a:tr h="396000"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Ответственный за изменения</a:t>
                      </a:r>
                    </a:p>
                  </a:txBody>
                  <a:tcPr marL="36000" marR="3600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900" dirty="0">
                        <a:latin typeface="HeliosCond" pitchFamily="2" charset="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5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Дата последнего изменения</a:t>
                      </a:r>
                    </a:p>
                  </a:txBody>
                  <a:tcPr marL="36000" marR="3600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50" dirty="0">
                        <a:latin typeface="+mn-lt"/>
                      </a:endParaRPr>
                    </a:p>
                  </a:txBody>
                  <a:tcPr marL="36000" marR="36000" marT="0" marB="0" anchor="ctr"/>
                </a:tc>
              </a:tr>
            </a:tbl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E6C7A5-B71E-4A96-BED6-CB67FB26BC64}" type="datetimeFigureOut">
              <a:rPr lang="ru-RU" smtClean="0"/>
              <a:pPr/>
              <a:t>29.08.2014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73C198-198F-43A6-B62C-E4BF9EEFB08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>
            <a:off x="-2" y="1158876"/>
            <a:ext cx="6705601" cy="1000123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78565" tIns="39283" rIns="78565" bIns="39283"/>
          <a:lstStyle/>
          <a:p>
            <a:pPr marL="196850" indent="-196850" defTabSz="785813" eaLnBrk="0" hangingPunct="0"/>
            <a:endParaRPr lang="ru-RU" sz="1400" b="1" dirty="0" smtClean="0">
              <a:cs typeface="Arial" charset="0"/>
            </a:endParaRPr>
          </a:p>
          <a:p>
            <a:pPr marL="196850" indent="-196850" defTabSz="785813" eaLnBrk="0" hangingPunct="0"/>
            <a:r>
              <a:rPr lang="ru-RU" sz="1400" b="1" dirty="0" smtClean="0">
                <a:cs typeface="Arial" charset="0"/>
              </a:rPr>
              <a:t>Цель</a:t>
            </a:r>
            <a:r>
              <a:rPr lang="ru-RU" sz="1400" dirty="0" smtClean="0">
                <a:cs typeface="Arial" charset="0"/>
              </a:rPr>
              <a:t>: сокращение </a:t>
            </a:r>
            <a:r>
              <a:rPr lang="ru-RU" sz="1400" dirty="0">
                <a:cs typeface="Arial" charset="0"/>
              </a:rPr>
              <a:t>времени ожидания крана, увеличение времени для проведения </a:t>
            </a:r>
            <a:r>
              <a:rPr lang="ru-RU" sz="1400" dirty="0" smtClean="0">
                <a:cs typeface="Arial" charset="0"/>
              </a:rPr>
              <a:t>ремонтных </a:t>
            </a:r>
            <a:r>
              <a:rPr lang="ru-RU" sz="1400" dirty="0">
                <a:cs typeface="Arial" charset="0"/>
              </a:rPr>
              <a:t>работ </a:t>
            </a:r>
          </a:p>
        </p:txBody>
      </p:sp>
      <p:sp>
        <p:nvSpPr>
          <p:cNvPr id="2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>
            <a:off x="-1" y="2158999"/>
            <a:ext cx="6705601" cy="468630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78565" tIns="39283" rIns="78565" bIns="39283"/>
          <a:lstStyle/>
          <a:p>
            <a:pPr marL="190500" indent="-190500" defTabSz="785813" eaLnBrk="0" hangingPunct="0"/>
            <a:r>
              <a:rPr lang="ru-RU" sz="1400" b="1" dirty="0" smtClean="0">
                <a:cs typeface="Arial" charset="0"/>
              </a:rPr>
              <a:t>Заказчикам крана:</a:t>
            </a:r>
            <a:endParaRPr lang="en-US" sz="1400" b="1" dirty="0">
              <a:cs typeface="Arial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400" dirty="0" smtClean="0"/>
              <a:t>Спланировать работы бригад,  использующих кран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400" dirty="0" smtClean="0"/>
              <a:t>Оформить заявку на использование крана в соответствии с установленным образцом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400" dirty="0" smtClean="0"/>
              <a:t>Поместить заявку в ячейку доски планирования работ крана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400" dirty="0" smtClean="0"/>
              <a:t>При пересечении времени планируемой работы с работой другой бригады, позвонить по указанному в заявке телефону, спланировать пересекающиеся работы, исходя из приоритета работ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400" dirty="0" smtClean="0"/>
              <a:t>Быть готовыми к проведению работ с краном в указанное в заявке время</a:t>
            </a:r>
          </a:p>
          <a:p>
            <a:pPr lvl="0"/>
            <a:endParaRPr lang="ru-RU" sz="1400" dirty="0" smtClean="0"/>
          </a:p>
          <a:p>
            <a:pPr lvl="0"/>
            <a:r>
              <a:rPr lang="ru-RU" sz="1400" b="1" dirty="0" smtClean="0">
                <a:cs typeface="Arial" charset="0"/>
              </a:rPr>
              <a:t>Мастеру бригады ГПМ: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400" dirty="0" smtClean="0"/>
              <a:t>С 16:00 до 16:30 у доски планирования ознакомиться с заявками на использование крана на следующий день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400" dirty="0"/>
              <a:t>В 16:30 удалить с доски планирования заявки текущего дня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400" dirty="0" smtClean="0"/>
              <a:t>В 16:35 ознакомить машинистов  крана с  временем проведения работ  на следующий день согласно доски планирования заявок на кран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endParaRPr lang="ru-RU" sz="1400" dirty="0"/>
          </a:p>
          <a:p>
            <a:r>
              <a:rPr lang="ru-RU" sz="1400" b="1" dirty="0" smtClean="0">
                <a:cs typeface="Arial" charset="0"/>
              </a:rPr>
              <a:t>Машинистам крана: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400" dirty="0" smtClean="0"/>
              <a:t>Быть готовыми к управлению краном в строго определенное время согласно заявок на использование крана</a:t>
            </a:r>
          </a:p>
        </p:txBody>
      </p:sp>
      <p:sp>
        <p:nvSpPr>
          <p:cNvPr id="25" name="Rectangle 6"/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>
            <a:off x="6705600" y="1158876"/>
            <a:ext cx="2438400" cy="44386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8565" tIns="39283" rIns="78565" bIns="39283" anchor="ctr"/>
          <a:lstStyle/>
          <a:p>
            <a:pPr defTabSz="785813" eaLnBrk="0" hangingPunct="0"/>
            <a:r>
              <a:rPr lang="ru-RU" sz="1200" b="1" dirty="0">
                <a:cs typeface="Arial" charset="0"/>
              </a:rPr>
              <a:t>Когда</a:t>
            </a:r>
            <a:r>
              <a:rPr lang="en-US" sz="1200" dirty="0">
                <a:cs typeface="Arial" charset="0"/>
              </a:rPr>
              <a:t>: </a:t>
            </a:r>
            <a:r>
              <a:rPr lang="ru-RU" sz="1200" dirty="0" smtClean="0">
                <a:cs typeface="Arial" charset="0"/>
              </a:rPr>
              <a:t>Ежедневно</a:t>
            </a:r>
            <a:endParaRPr lang="en-US" sz="1200" baseline="30000" dirty="0">
              <a:cs typeface="Arial" charset="0"/>
            </a:endParaRPr>
          </a:p>
        </p:txBody>
      </p:sp>
      <p:sp>
        <p:nvSpPr>
          <p:cNvPr id="26" name="Rectangle 7"/>
          <p:cNvSpPr>
            <a:spLocks noChangeArrowheads="1"/>
          </p:cNvSpPr>
          <p:nvPr>
            <p:custDataLst>
              <p:tags r:id="rId4"/>
            </p:custDataLst>
          </p:nvPr>
        </p:nvSpPr>
        <p:spPr bwMode="gray">
          <a:xfrm>
            <a:off x="6705600" y="2158999"/>
            <a:ext cx="2438400" cy="136714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78565" tIns="39283" rIns="78565" bIns="39283"/>
          <a:lstStyle/>
          <a:p>
            <a:pPr marL="196850" indent="-196850" defTabSz="785813" eaLnBrk="0" hangingPunct="0"/>
            <a:r>
              <a:rPr lang="ru-RU" sz="1400" b="1" dirty="0" smtClean="0">
                <a:cs typeface="Arial" charset="0"/>
              </a:rPr>
              <a:t>Участники</a:t>
            </a:r>
            <a:r>
              <a:rPr lang="en-US" sz="1400" dirty="0" smtClean="0">
                <a:cs typeface="Arial" charset="0"/>
              </a:rPr>
              <a:t> </a:t>
            </a:r>
            <a:endParaRPr lang="en-US" sz="1400" dirty="0">
              <a:cs typeface="Arial" charset="0"/>
            </a:endParaRPr>
          </a:p>
          <a:p>
            <a:pPr marL="171450" indent="-171450" defTabSz="785813" eaLnBrk="0" hangingPunct="0">
              <a:buFont typeface="Arial" panose="020B0604020202020204" pitchFamily="34" charset="0"/>
              <a:buChar char="•"/>
            </a:pPr>
            <a:r>
              <a:rPr lang="ru-RU" sz="1400" dirty="0" smtClean="0">
                <a:cs typeface="Arial" charset="0"/>
              </a:rPr>
              <a:t>Заказчики крана (мастер рем. подразделения  ШГРЭС, подрядчик)</a:t>
            </a:r>
            <a:endParaRPr lang="ru-RU" sz="1400" dirty="0">
              <a:cs typeface="Arial" charset="0"/>
            </a:endParaRPr>
          </a:p>
          <a:p>
            <a:pPr marL="171450" indent="-171450" defTabSz="785813" eaLnBrk="0" hangingPunct="0">
              <a:buFont typeface="Arial" panose="020B0604020202020204" pitchFamily="34" charset="0"/>
              <a:buChar char="•"/>
            </a:pPr>
            <a:r>
              <a:rPr lang="ru-RU" sz="1400" dirty="0" smtClean="0">
                <a:cs typeface="Arial" charset="0"/>
              </a:rPr>
              <a:t>Мастер бригады ГПМ</a:t>
            </a:r>
          </a:p>
          <a:p>
            <a:pPr marL="171450" indent="-171450" defTabSz="785813" eaLnBrk="0" hangingPunct="0">
              <a:buFont typeface="Arial" panose="020B0604020202020204" pitchFamily="34" charset="0"/>
              <a:buChar char="•"/>
            </a:pPr>
            <a:r>
              <a:rPr lang="ru-RU" sz="1400" dirty="0" smtClean="0">
                <a:cs typeface="Arial" charset="0"/>
              </a:rPr>
              <a:t>Машинисты крана</a:t>
            </a:r>
          </a:p>
          <a:p>
            <a:pPr marL="171450" indent="-171450" defTabSz="785813" eaLnBrk="0" hangingPunct="0">
              <a:buFont typeface="Arial" panose="020B0604020202020204" pitchFamily="34" charset="0"/>
              <a:buChar char="•"/>
            </a:pPr>
            <a:endParaRPr lang="ru-RU" sz="1000" dirty="0">
              <a:cs typeface="Arial" charset="0"/>
            </a:endParaRPr>
          </a:p>
        </p:txBody>
      </p:sp>
      <p:sp>
        <p:nvSpPr>
          <p:cNvPr id="27" name="Rectangle 8"/>
          <p:cNvSpPr>
            <a:spLocks noChangeArrowheads="1"/>
          </p:cNvSpPr>
          <p:nvPr>
            <p:custDataLst>
              <p:tags r:id="rId5"/>
            </p:custDataLst>
          </p:nvPr>
        </p:nvSpPr>
        <p:spPr bwMode="gray">
          <a:xfrm>
            <a:off x="6705600" y="3526148"/>
            <a:ext cx="2438400" cy="97600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78565" tIns="39283" rIns="78565" bIns="39283"/>
          <a:lstStyle/>
          <a:p>
            <a:pPr marL="160338" indent="-160338" defTabSz="785813" eaLnBrk="0" hangingPunct="0"/>
            <a:r>
              <a:rPr lang="ru-RU" sz="1400" b="1" dirty="0">
                <a:cs typeface="Arial" charset="0"/>
              </a:rPr>
              <a:t>Необходимая </a:t>
            </a:r>
            <a:r>
              <a:rPr lang="ru-RU" sz="1400" b="1" dirty="0" smtClean="0">
                <a:cs typeface="Arial" charset="0"/>
              </a:rPr>
              <a:t>информация:</a:t>
            </a:r>
            <a:endParaRPr lang="en-US" sz="1400" b="1" dirty="0">
              <a:cs typeface="Arial" charset="0"/>
            </a:endParaRPr>
          </a:p>
          <a:p>
            <a:pPr marL="171450" indent="-171450" defTabSz="785813" eaLnBrk="0" hangingPunct="0">
              <a:buFont typeface="Arial" panose="020B0604020202020204" pitchFamily="34" charset="0"/>
              <a:buChar char="•"/>
            </a:pPr>
            <a:r>
              <a:rPr lang="ru-RU" sz="1400" dirty="0" smtClean="0">
                <a:cs typeface="Arial" charset="0"/>
              </a:rPr>
              <a:t>Потребность в </a:t>
            </a:r>
            <a:r>
              <a:rPr lang="ru-RU" sz="1400" dirty="0" err="1" smtClean="0">
                <a:cs typeface="Arial" charset="0"/>
              </a:rPr>
              <a:t>использо-вании</a:t>
            </a:r>
            <a:r>
              <a:rPr lang="ru-RU" sz="1400" dirty="0" smtClean="0">
                <a:cs typeface="Arial" charset="0"/>
              </a:rPr>
              <a:t> крана бригадой при выполнении работ</a:t>
            </a:r>
            <a:endParaRPr lang="en-US" sz="1400" dirty="0" smtClean="0">
              <a:cs typeface="Arial" charset="0"/>
            </a:endParaRPr>
          </a:p>
        </p:txBody>
      </p:sp>
      <p:sp>
        <p:nvSpPr>
          <p:cNvPr id="28" name="Rectangle 9"/>
          <p:cNvSpPr>
            <a:spLocks noChangeArrowheads="1"/>
          </p:cNvSpPr>
          <p:nvPr>
            <p:custDataLst>
              <p:tags r:id="rId6"/>
            </p:custDataLst>
          </p:nvPr>
        </p:nvSpPr>
        <p:spPr bwMode="gray">
          <a:xfrm>
            <a:off x="6705600" y="1602740"/>
            <a:ext cx="2438400" cy="55625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8565" tIns="39283" rIns="78565" bIns="39283" anchor="t"/>
          <a:lstStyle/>
          <a:p>
            <a:pPr defTabSz="785813" eaLnBrk="0" hangingPunct="0"/>
            <a:r>
              <a:rPr lang="ru-RU" sz="1400" b="1" dirty="0">
                <a:cs typeface="Arial" charset="0"/>
              </a:rPr>
              <a:t>Продолжительность</a:t>
            </a:r>
            <a:r>
              <a:rPr lang="en-US" sz="1400" dirty="0">
                <a:cs typeface="Arial" charset="0"/>
              </a:rPr>
              <a:t>: </a:t>
            </a:r>
            <a:endParaRPr lang="ru-RU" sz="1400" dirty="0" smtClean="0">
              <a:cs typeface="Arial" charset="0"/>
            </a:endParaRPr>
          </a:p>
          <a:p>
            <a:pPr defTabSz="785813" eaLnBrk="0" hangingPunct="0"/>
            <a:r>
              <a:rPr lang="ru-RU" sz="1400" dirty="0" smtClean="0">
                <a:cs typeface="Arial" charset="0"/>
              </a:rPr>
              <a:t>в течение рабочего дня </a:t>
            </a:r>
            <a:endParaRPr lang="en-US" sz="1400" dirty="0">
              <a:cs typeface="Arial" charset="0"/>
            </a:endParaRPr>
          </a:p>
        </p:txBody>
      </p:sp>
      <p:sp>
        <p:nvSpPr>
          <p:cNvPr id="29" name="Rectangle 10"/>
          <p:cNvSpPr>
            <a:spLocks noChangeArrowheads="1"/>
          </p:cNvSpPr>
          <p:nvPr>
            <p:custDataLst>
              <p:tags r:id="rId7"/>
            </p:custDataLst>
          </p:nvPr>
        </p:nvSpPr>
        <p:spPr bwMode="gray">
          <a:xfrm>
            <a:off x="6705600" y="4502149"/>
            <a:ext cx="2438400" cy="153035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5534" tIns="42767" rIns="85534" bIns="42767"/>
          <a:lstStyle/>
          <a:p>
            <a:pPr marL="174625" indent="-174625" defTabSz="855663" eaLnBrk="0" hangingPunct="0"/>
            <a:r>
              <a:rPr lang="ru-RU" sz="1400" b="1" dirty="0">
                <a:cs typeface="Arial" charset="0"/>
              </a:rPr>
              <a:t>Результат</a:t>
            </a:r>
            <a:endParaRPr lang="en-US" sz="1400" b="1" dirty="0">
              <a:cs typeface="Arial" charset="0"/>
            </a:endParaRPr>
          </a:p>
          <a:p>
            <a:pPr marL="171450" indent="-171450" defTabSz="855663" eaLnBrk="0" hangingPunct="0">
              <a:buFont typeface="Arial" panose="020B0604020202020204" pitchFamily="34" charset="0"/>
              <a:buChar char="•"/>
            </a:pPr>
            <a:r>
              <a:rPr lang="ru-RU" sz="1400" dirty="0" smtClean="0">
                <a:cs typeface="Arial" charset="0"/>
              </a:rPr>
              <a:t>Заранее спланировано время работ машинистов крана</a:t>
            </a:r>
          </a:p>
          <a:p>
            <a:pPr marL="171450" indent="-171450" defTabSz="855663" eaLnBrk="0" hangingPunct="0">
              <a:buFont typeface="Arial" panose="020B0604020202020204" pitchFamily="34" charset="0"/>
              <a:buChar char="•"/>
            </a:pPr>
            <a:r>
              <a:rPr lang="ru-RU" sz="1400" dirty="0" smtClean="0">
                <a:cs typeface="Arial" charset="0"/>
              </a:rPr>
              <a:t>Своевременно предоставлен кран для выполнения работ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HweYUtrgEW4gmaaZpGxG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CrzBQPp7UyPmMFRZN6C5Q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lwrWxhFmUKKqpH7wGwij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P2lJq4GXEGy.vnjebwra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vTm4Ckb_kCkc3Qrlc25qA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t8rORp4AkidpWTORNO1PQ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3T6QDGEMUyXWNXMjruZKg"/>
</p:tagLst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Unknown Document Type" ma:contentTypeID="0x010104" ma:contentTypeVersion="0" ma:contentTypeDescription="" ma:contentTypeScope="" ma:versionID="279c20c3caf3300dae6b438536eb8c56">
  <xsd:schema xmlns:xsd="http://www.w3.org/2001/XMLSchema" xmlns:p="http://schemas.microsoft.com/office/2006/metadata/properties" targetNamespace="http://schemas.microsoft.com/office/2006/metadata/properties" ma:root="true" ma:fieldsID="0d2e1ca116041f9e11471c52c4c9d60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42FE72DB-6D19-404B-831E-C0AE8DCDF44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B22E22B-15D3-4540-9EF7-865C348695D2}">
  <ds:schemaRefs>
    <ds:schemaRef ds:uri="http://purl.org/dc/elements/1.1/"/>
    <ds:schemaRef ds:uri="http://schemas.openxmlformats.org/package/2006/metadata/core-properties"/>
    <ds:schemaRef ds:uri="http://purl.org/dc/terms/"/>
    <ds:schemaRef ds:uri="http://www.w3.org/XML/1998/namespace"/>
    <ds:schemaRef ds:uri="http://schemas.microsoft.com/office/2006/documentManagement/types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3A5AEB9-19AC-4014-A902-DBC8283A5B1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1315</TotalTime>
  <Words>192</Words>
  <Application>Microsoft Office PowerPoint</Application>
  <PresentationFormat>Экран (4:3)</PresentationFormat>
  <Paragraphs>29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1_Тема Office</vt:lpstr>
      <vt:lpstr>Специальное оформление</vt:lpstr>
      <vt:lpstr>Презентация PowerPoint</vt:lpstr>
    </vt:vector>
  </TitlesOfParts>
  <Company>Mosenergo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Pavel Gutovskiy</dc:creator>
  <cp:lastModifiedBy>Загудаев Иван Юрьевич</cp:lastModifiedBy>
  <cp:revision>157</cp:revision>
  <cp:lastPrinted>2014-02-15T07:22:48Z</cp:lastPrinted>
  <dcterms:created xsi:type="dcterms:W3CDTF">2010-11-20T19:04:55Z</dcterms:created>
  <dcterms:modified xsi:type="dcterms:W3CDTF">2014-08-29T04:16:20Z</dcterms:modified>
</cp:coreProperties>
</file>